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5143500" type="screen16x9"/>
  <p:notesSz cx="6858000" cy="9144000"/>
  <p:embeddedFontLst>
    <p:embeddedFont>
      <p:font typeface="Roboto" panose="02000000000000000000" pitchFamily="2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7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db0e253e48_0_6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db0e253e48_0_6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70e37a281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70e37a281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70e37a281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70e37a281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70e37a2810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70e37a2810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70e37a281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70e37a281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70e37a281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70e37a2810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70e37a2810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70e37a2810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70e37a2810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70e37a2810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70e37a281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70e37a2810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70e37a281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70e37a281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db0e253e48_0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db0e253e48_0_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02aac335e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02aac335eb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02aac335e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02aac335e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02aac335e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202aac335e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dbd0cc85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dbd0cc859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dbd0cc859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2dbd0cc859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dbd0cc859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2dbd0cc859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dbd0cc8591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2dbd0cc8591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dbd0cc8591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2dbd0cc8591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dbd0cc859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2dbd0cc859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dbd0cc8591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2dbd0cc8591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db0e253e48_0_6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db0e253e48_0_6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dbd0cc8591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2dbd0cc8591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dbd0cc8591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2dbd0cc8591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dbd0cc859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2dbd0cc8591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dbd0cc8591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2dbd0cc8591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db0e253e48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db0e253e48_0_6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db0e253e48_0_6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db0e253e48_0_6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db0e253e48_0_6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db0e253e48_0_6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db0e253e48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db0e253e48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db0e253e48_0_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db0e253e48_0_7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db0e253e48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db0e253e48_0_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slide" Target="slide14.xml"/><Relationship Id="rId18" Type="http://schemas.openxmlformats.org/officeDocument/2006/relationships/slide" Target="slide18.xml"/><Relationship Id="rId26" Type="http://schemas.openxmlformats.org/officeDocument/2006/relationships/slide" Target="slide23.xml"/><Relationship Id="rId3" Type="http://schemas.openxmlformats.org/officeDocument/2006/relationships/image" Target="../media/image1.png"/><Relationship Id="rId21" Type="http://schemas.openxmlformats.org/officeDocument/2006/relationships/slide" Target="slide30.xml"/><Relationship Id="rId34" Type="http://schemas.openxmlformats.org/officeDocument/2006/relationships/slide" Target="slide27.xml"/><Relationship Id="rId7" Type="http://schemas.openxmlformats.org/officeDocument/2006/relationships/slide" Target="slide3.xml"/><Relationship Id="rId12" Type="http://schemas.openxmlformats.org/officeDocument/2006/relationships/slide" Target="slide9.xml"/><Relationship Id="rId17" Type="http://schemas.openxmlformats.org/officeDocument/2006/relationships/slide" Target="slide31.xml"/><Relationship Id="rId25" Type="http://schemas.openxmlformats.org/officeDocument/2006/relationships/slide" Target="slide5.xml"/><Relationship Id="rId33" Type="http://schemas.openxmlformats.org/officeDocument/2006/relationships/slide" Target="slide8.xml"/><Relationship Id="rId2" Type="http://schemas.openxmlformats.org/officeDocument/2006/relationships/notesSlide" Target="../notesSlides/notesSlide1.xml"/><Relationship Id="rId16" Type="http://schemas.openxmlformats.org/officeDocument/2006/relationships/slide" Target="slide7.xml"/><Relationship Id="rId20" Type="http://schemas.openxmlformats.org/officeDocument/2006/relationships/slide" Target="slide29.xml"/><Relationship Id="rId29" Type="http://schemas.openxmlformats.org/officeDocument/2006/relationships/slide" Target="slide2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6.xml"/><Relationship Id="rId24" Type="http://schemas.openxmlformats.org/officeDocument/2006/relationships/slide" Target="slide32.xml"/><Relationship Id="rId32" Type="http://schemas.openxmlformats.org/officeDocument/2006/relationships/slide" Target="slide24.xml"/><Relationship Id="rId5" Type="http://schemas.openxmlformats.org/officeDocument/2006/relationships/slide" Target="slide4.xml"/><Relationship Id="rId15" Type="http://schemas.openxmlformats.org/officeDocument/2006/relationships/slide" Target="slide13.xml"/><Relationship Id="rId23" Type="http://schemas.openxmlformats.org/officeDocument/2006/relationships/slide" Target="slide15.xml"/><Relationship Id="rId28" Type="http://schemas.openxmlformats.org/officeDocument/2006/relationships/slide" Target="slide10.xml"/><Relationship Id="rId10" Type="http://schemas.openxmlformats.org/officeDocument/2006/relationships/slide" Target="slide21.xml"/><Relationship Id="rId19" Type="http://schemas.openxmlformats.org/officeDocument/2006/relationships/slide" Target="slide33.xml"/><Relationship Id="rId31" Type="http://schemas.openxmlformats.org/officeDocument/2006/relationships/slide" Target="slide28.xml"/><Relationship Id="rId4" Type="http://schemas.openxmlformats.org/officeDocument/2006/relationships/slide" Target="slide2.xml"/><Relationship Id="rId9" Type="http://schemas.openxmlformats.org/officeDocument/2006/relationships/slide" Target="slide20.xml"/><Relationship Id="rId14" Type="http://schemas.openxmlformats.org/officeDocument/2006/relationships/slide" Target="slide12.xml"/><Relationship Id="rId22" Type="http://schemas.openxmlformats.org/officeDocument/2006/relationships/slide" Target="slide17.xml"/><Relationship Id="rId27" Type="http://schemas.openxmlformats.org/officeDocument/2006/relationships/slide" Target="slide19.xml"/><Relationship Id="rId30" Type="http://schemas.openxmlformats.org/officeDocument/2006/relationships/slide" Target="slide26.xml"/><Relationship Id="rId8" Type="http://schemas.openxmlformats.org/officeDocument/2006/relationships/slide" Target="slide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partes@lagoverdeaysen.cl" TargetMode="External"/><Relationship Id="rId4" Type="http://schemas.openxmlformats.org/officeDocument/2006/relationships/slide" Target="sl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permisos.circulacion@lagoverdeaysen.cl" TargetMode="External"/><Relationship Id="rId4" Type="http://schemas.openxmlformats.org/officeDocument/2006/relationships/slide" Target="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tesoreria@lagoverdeaysen.cl" TargetMode="External"/><Relationship Id="rId4" Type="http://schemas.openxmlformats.org/officeDocument/2006/relationships/slide" Target="sl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personal@lagoverdeaysen.cl" TargetMode="External"/><Relationship Id="rId4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adquisiciones@lagoverdeaysen.cl" TargetMode="External"/><Relationship Id="rId4" Type="http://schemas.openxmlformats.org/officeDocument/2006/relationships/slide" Target="slid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veronica.mamani@lagoverdeaysen.cl" TargetMode="External"/><Relationship Id="rId4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informatico@lagoverdeaysen.cl" TargetMode="External"/><Relationship Id="rId4" Type="http://schemas.openxmlformats.org/officeDocument/2006/relationships/slide" Target="sl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estefania.araya@lagoverdeaysen.cl" TargetMode="External"/><Relationship Id="rId4" Type="http://schemas.openxmlformats.org/officeDocument/2006/relationships/slide" Target="slid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juan.delahoz@lagoverdeaysen.cl" TargetMode="External"/><Relationship Id="rId4" Type="http://schemas.openxmlformats.org/officeDocument/2006/relationships/slide" Target="slid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transparencia@lagoverdeaysen.cl" TargetMode="External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slide" Target="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willy.atton@lagoverdeaysen.cl" TargetMode="External"/><Relationship Id="rId4" Type="http://schemas.openxmlformats.org/officeDocument/2006/relationships/slide" Target="slid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90725" y="1066110"/>
            <a:ext cx="8962550" cy="343426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>
            <a:hlinkClick r:id="rId4" action="ppaction://hlinksldjump"/>
          </p:cNvPr>
          <p:cNvSpPr/>
          <p:nvPr/>
        </p:nvSpPr>
        <p:spPr>
          <a:xfrm>
            <a:off x="3981280" y="139100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Alcalde</a:t>
            </a:r>
            <a:endParaRPr sz="1200" dirty="0">
              <a:solidFill>
                <a:srgbClr val="FFFFFF"/>
              </a:solidFill>
            </a:endParaRPr>
          </a:p>
        </p:txBody>
      </p:sp>
      <p:sp>
        <p:nvSpPr>
          <p:cNvPr id="56" name="Google Shape;56;p13">
            <a:hlinkClick r:id="rId5" action="ppaction://hlinksldjump"/>
          </p:cNvPr>
          <p:cNvSpPr/>
          <p:nvPr/>
        </p:nvSpPr>
        <p:spPr>
          <a:xfrm>
            <a:off x="2477101" y="525920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Administración Municipal</a:t>
            </a:r>
            <a:endParaRPr sz="5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" name="Google Shape;57;p13">
            <a:hlinkClick r:id="rId6" action="ppaction://hlinksldjump"/>
          </p:cNvPr>
          <p:cNvSpPr/>
          <p:nvPr/>
        </p:nvSpPr>
        <p:spPr>
          <a:xfrm>
            <a:off x="5247347" y="139104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H. Concejo Municipal</a:t>
            </a:r>
            <a:endParaRPr sz="1000" dirty="0">
              <a:solidFill>
                <a:srgbClr val="FFFFFF"/>
              </a:solidFill>
            </a:endParaRPr>
          </a:p>
        </p:txBody>
      </p:sp>
      <p:sp>
        <p:nvSpPr>
          <p:cNvPr id="58" name="Google Shape;58;p13">
            <a:hlinkClick r:id="rId7" action="ppaction://hlinksldjump"/>
          </p:cNvPr>
          <p:cNvSpPr/>
          <p:nvPr/>
        </p:nvSpPr>
        <p:spPr>
          <a:xfrm>
            <a:off x="4965420" y="602173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Juez de Policía Local</a:t>
            </a:r>
            <a:endParaRPr sz="1000" dirty="0">
              <a:solidFill>
                <a:srgbClr val="FFFFFF"/>
              </a:solidFill>
            </a:endParaRPr>
          </a:p>
        </p:txBody>
      </p:sp>
      <p:sp>
        <p:nvSpPr>
          <p:cNvPr id="59" name="Google Shape;59;p13">
            <a:hlinkClick r:id="rId8" action="ppaction://hlinksldjump"/>
          </p:cNvPr>
          <p:cNvSpPr/>
          <p:nvPr/>
        </p:nvSpPr>
        <p:spPr>
          <a:xfrm>
            <a:off x="5699555" y="602181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Director de Emergencia y Seguridad</a:t>
            </a:r>
            <a:endParaRPr sz="900" dirty="0">
              <a:solidFill>
                <a:srgbClr val="FFFFFF"/>
              </a:solidFill>
            </a:endParaRPr>
          </a:p>
        </p:txBody>
      </p:sp>
      <p:sp>
        <p:nvSpPr>
          <p:cNvPr id="60" name="Google Shape;60;p13">
            <a:hlinkClick r:id="rId9" action="ppaction://hlinksldjump"/>
          </p:cNvPr>
          <p:cNvSpPr/>
          <p:nvPr/>
        </p:nvSpPr>
        <p:spPr>
          <a:xfrm>
            <a:off x="3111945" y="978051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Delegado Municipal Villa La Tapera</a:t>
            </a:r>
            <a:endParaRPr sz="900" dirty="0">
              <a:solidFill>
                <a:srgbClr val="FFFFFF"/>
              </a:solidFill>
            </a:endParaRPr>
          </a:p>
        </p:txBody>
      </p:sp>
      <p:sp>
        <p:nvSpPr>
          <p:cNvPr id="61" name="Google Shape;61;p13">
            <a:hlinkClick r:id="rId10" action="ppaction://hlinksldjump"/>
          </p:cNvPr>
          <p:cNvSpPr/>
          <p:nvPr/>
        </p:nvSpPr>
        <p:spPr>
          <a:xfrm>
            <a:off x="1842249" y="978051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Delegado Municipal Villa Amengual</a:t>
            </a:r>
            <a:endParaRPr sz="900" dirty="0">
              <a:solidFill>
                <a:srgbClr val="FFFFFF"/>
              </a:solidFill>
            </a:endParaRPr>
          </a:p>
        </p:txBody>
      </p:sp>
      <p:cxnSp>
        <p:nvCxnSpPr>
          <p:cNvPr id="62" name="Google Shape;62;p13"/>
          <p:cNvCxnSpPr>
            <a:stCxn id="55" idx="3"/>
            <a:endCxn id="57" idx="1"/>
          </p:cNvCxnSpPr>
          <p:nvPr/>
        </p:nvCxnSpPr>
        <p:spPr>
          <a:xfrm>
            <a:off x="4616080" y="260450"/>
            <a:ext cx="631200" cy="600"/>
          </a:xfrm>
          <a:prstGeom prst="bentConnector3">
            <a:avLst>
              <a:gd name="adj1" fmla="val 50005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3" name="Google Shape;63;p13"/>
          <p:cNvCxnSpPr>
            <a:stCxn id="56" idx="0"/>
            <a:endCxn id="55" idx="2"/>
          </p:cNvCxnSpPr>
          <p:nvPr/>
        </p:nvCxnSpPr>
        <p:spPr>
          <a:xfrm rot="-5400000">
            <a:off x="3474601" y="-298180"/>
            <a:ext cx="144000" cy="1504200"/>
          </a:xfrm>
          <a:prstGeom prst="bentConnector3">
            <a:avLst>
              <a:gd name="adj1" fmla="val 50004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4" name="Google Shape;64;p13"/>
          <p:cNvCxnSpPr>
            <a:stCxn id="56" idx="2"/>
            <a:endCxn id="60" idx="1"/>
          </p:cNvCxnSpPr>
          <p:nvPr/>
        </p:nvCxnSpPr>
        <p:spPr>
          <a:xfrm rot="-5400000" flipH="1">
            <a:off x="2787751" y="775370"/>
            <a:ext cx="330900" cy="3174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" name="Google Shape;65;p13"/>
          <p:cNvCxnSpPr>
            <a:stCxn id="61" idx="3"/>
            <a:endCxn id="56" idx="2"/>
          </p:cNvCxnSpPr>
          <p:nvPr/>
        </p:nvCxnSpPr>
        <p:spPr>
          <a:xfrm rot="10800000" flipH="1">
            <a:off x="2477049" y="768501"/>
            <a:ext cx="317400" cy="3309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6" name="Google Shape;66;p13"/>
          <p:cNvCxnSpPr>
            <a:stCxn id="55" idx="2"/>
            <a:endCxn id="58" idx="0"/>
          </p:cNvCxnSpPr>
          <p:nvPr/>
        </p:nvCxnSpPr>
        <p:spPr>
          <a:xfrm rot="-5400000" flipH="1">
            <a:off x="4680430" y="50"/>
            <a:ext cx="220500" cy="984000"/>
          </a:xfrm>
          <a:prstGeom prst="bentConnector3">
            <a:avLst>
              <a:gd name="adj1" fmla="val 3356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7" name="Google Shape;67;p13"/>
          <p:cNvCxnSpPr>
            <a:stCxn id="59" idx="0"/>
            <a:endCxn id="55" idx="2"/>
          </p:cNvCxnSpPr>
          <p:nvPr/>
        </p:nvCxnSpPr>
        <p:spPr>
          <a:xfrm rot="5400000" flipH="1">
            <a:off x="5047505" y="-367269"/>
            <a:ext cx="220500" cy="1718400"/>
          </a:xfrm>
          <a:prstGeom prst="bentConnector3">
            <a:avLst>
              <a:gd name="adj1" fmla="val 6727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8" name="Google Shape;68;p13">
            <a:hlinkClick r:id="rId11" action="ppaction://hlinksldjump"/>
          </p:cNvPr>
          <p:cNvSpPr/>
          <p:nvPr/>
        </p:nvSpPr>
        <p:spPr>
          <a:xfrm>
            <a:off x="3375114" y="2627425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 dirty="0">
                <a:solidFill>
                  <a:srgbClr val="FFFFFF"/>
                </a:solidFill>
              </a:rPr>
              <a:t>Informática</a:t>
            </a:r>
            <a:endParaRPr sz="700" dirty="0">
              <a:solidFill>
                <a:srgbClr val="FFFFFF"/>
              </a:solidFill>
            </a:endParaRPr>
          </a:p>
        </p:txBody>
      </p:sp>
      <p:sp>
        <p:nvSpPr>
          <p:cNvPr id="69" name="Google Shape;69;p13">
            <a:hlinkClick r:id="rId12" action="ppaction://hlinksldjump"/>
          </p:cNvPr>
          <p:cNvSpPr/>
          <p:nvPr/>
        </p:nvSpPr>
        <p:spPr>
          <a:xfrm>
            <a:off x="3012617" y="2098431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 dirty="0" err="1">
                <a:solidFill>
                  <a:srgbClr val="FFFFFF"/>
                </a:solidFill>
              </a:rPr>
              <a:t>Direccion</a:t>
            </a:r>
            <a:r>
              <a:rPr lang="es-419" sz="500" dirty="0">
                <a:solidFill>
                  <a:srgbClr val="FFFFFF"/>
                </a:solidFill>
              </a:rPr>
              <a:t> de </a:t>
            </a:r>
            <a:r>
              <a:rPr lang="es-419" sz="500" dirty="0" err="1">
                <a:solidFill>
                  <a:srgbClr val="FFFFFF"/>
                </a:solidFill>
              </a:rPr>
              <a:t>Administracion</a:t>
            </a:r>
            <a:r>
              <a:rPr lang="es-419" sz="500" dirty="0">
                <a:solidFill>
                  <a:srgbClr val="FFFFFF"/>
                </a:solidFill>
              </a:rPr>
              <a:t> y Finanzas</a:t>
            </a:r>
            <a:endParaRPr sz="500" dirty="0">
              <a:solidFill>
                <a:srgbClr val="FFFFFF"/>
              </a:solidFill>
            </a:endParaRPr>
          </a:p>
        </p:txBody>
      </p:sp>
      <p:sp>
        <p:nvSpPr>
          <p:cNvPr id="70" name="Google Shape;70;p13">
            <a:hlinkClick r:id="rId13" action="ppaction://hlinksldjump"/>
          </p:cNvPr>
          <p:cNvSpPr/>
          <p:nvPr/>
        </p:nvSpPr>
        <p:spPr>
          <a:xfrm>
            <a:off x="2635796" y="2623731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Adquisiciones</a:t>
            </a:r>
            <a:endParaRPr sz="900">
              <a:solidFill>
                <a:srgbClr val="FFFFFF"/>
              </a:solidFill>
            </a:endParaRPr>
          </a:p>
        </p:txBody>
      </p:sp>
      <p:sp>
        <p:nvSpPr>
          <p:cNvPr id="71" name="Google Shape;71;p13">
            <a:hlinkClick r:id="rId14" action="ppaction://hlinksldjump"/>
          </p:cNvPr>
          <p:cNvSpPr/>
          <p:nvPr/>
        </p:nvSpPr>
        <p:spPr>
          <a:xfrm>
            <a:off x="4114446" y="2627194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Tesoreria Municipal</a:t>
            </a:r>
            <a:endParaRPr sz="1100">
              <a:solidFill>
                <a:srgbClr val="FFFFFF"/>
              </a:solidFill>
            </a:endParaRPr>
          </a:p>
        </p:txBody>
      </p:sp>
      <p:sp>
        <p:nvSpPr>
          <p:cNvPr id="72" name="Google Shape;72;p13">
            <a:hlinkClick r:id="rId15" action="ppaction://hlinksldjump"/>
          </p:cNvPr>
          <p:cNvSpPr/>
          <p:nvPr/>
        </p:nvSpPr>
        <p:spPr>
          <a:xfrm>
            <a:off x="1909109" y="2623731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Encargado de Personal</a:t>
            </a:r>
            <a:endParaRPr sz="1000">
              <a:solidFill>
                <a:srgbClr val="FFFFFF"/>
              </a:solidFill>
            </a:endParaRPr>
          </a:p>
        </p:txBody>
      </p:sp>
      <p:cxnSp>
        <p:nvCxnSpPr>
          <p:cNvPr id="73" name="Google Shape;73;p13"/>
          <p:cNvCxnSpPr>
            <a:stCxn id="69" idx="0"/>
            <a:endCxn id="55" idx="2"/>
          </p:cNvCxnSpPr>
          <p:nvPr/>
        </p:nvCxnSpPr>
        <p:spPr>
          <a:xfrm rot="-5400000">
            <a:off x="2956067" y="755781"/>
            <a:ext cx="1716600" cy="968700"/>
          </a:xfrm>
          <a:prstGeom prst="bentConnector3">
            <a:avLst>
              <a:gd name="adj1" fmla="val 8471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4" name="Google Shape;74;p13"/>
          <p:cNvCxnSpPr>
            <a:stCxn id="70" idx="0"/>
            <a:endCxn id="69" idx="2"/>
          </p:cNvCxnSpPr>
          <p:nvPr/>
        </p:nvCxnSpPr>
        <p:spPr>
          <a:xfrm rot="-5400000">
            <a:off x="3000296" y="2294031"/>
            <a:ext cx="282600" cy="376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" name="Google Shape;75;p13"/>
          <p:cNvCxnSpPr>
            <a:stCxn id="71" idx="0"/>
            <a:endCxn id="69" idx="2"/>
          </p:cNvCxnSpPr>
          <p:nvPr/>
        </p:nvCxnSpPr>
        <p:spPr>
          <a:xfrm rot="5400000" flipH="1">
            <a:off x="3737796" y="1933144"/>
            <a:ext cx="286200" cy="1101900"/>
          </a:xfrm>
          <a:prstGeom prst="bentConnector3">
            <a:avLst>
              <a:gd name="adj1" fmla="val 49976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" name="Google Shape;76;p13"/>
          <p:cNvCxnSpPr>
            <a:stCxn id="72" idx="0"/>
            <a:endCxn id="69" idx="2"/>
          </p:cNvCxnSpPr>
          <p:nvPr/>
        </p:nvCxnSpPr>
        <p:spPr>
          <a:xfrm rot="-5400000">
            <a:off x="2636909" y="1930731"/>
            <a:ext cx="282600" cy="1103400"/>
          </a:xfrm>
          <a:prstGeom prst="bentConnector3">
            <a:avLst>
              <a:gd name="adj1" fmla="val 50029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" name="Google Shape;77;p13"/>
          <p:cNvCxnSpPr>
            <a:stCxn id="68" idx="0"/>
            <a:endCxn id="69" idx="2"/>
          </p:cNvCxnSpPr>
          <p:nvPr/>
        </p:nvCxnSpPr>
        <p:spPr>
          <a:xfrm rot="5400000" flipH="1">
            <a:off x="3368214" y="2303125"/>
            <a:ext cx="286200" cy="362400"/>
          </a:xfrm>
          <a:prstGeom prst="bentConnector3">
            <a:avLst>
              <a:gd name="adj1" fmla="val 50016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8" name="Google Shape;78;p13">
            <a:hlinkClick r:id="rId16" action="ppaction://hlinksldjump"/>
          </p:cNvPr>
          <p:cNvSpPr/>
          <p:nvPr/>
        </p:nvSpPr>
        <p:spPr>
          <a:xfrm>
            <a:off x="654613" y="2098418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>
                <a:solidFill>
                  <a:srgbClr val="FFFFFF"/>
                </a:solidFill>
              </a:rPr>
              <a:t>Dirección de Desarrollo Comunitario</a:t>
            </a:r>
            <a:endParaRPr sz="500">
              <a:solidFill>
                <a:srgbClr val="FFFFFF"/>
              </a:solidFill>
            </a:endParaRPr>
          </a:p>
        </p:txBody>
      </p:sp>
      <p:cxnSp>
        <p:nvCxnSpPr>
          <p:cNvPr id="79" name="Google Shape;79;p13"/>
          <p:cNvCxnSpPr>
            <a:stCxn id="78" idx="0"/>
            <a:endCxn id="55" idx="2"/>
          </p:cNvCxnSpPr>
          <p:nvPr/>
        </p:nvCxnSpPr>
        <p:spPr>
          <a:xfrm rot="-5400000">
            <a:off x="1777063" y="-423232"/>
            <a:ext cx="1716600" cy="3326700"/>
          </a:xfrm>
          <a:prstGeom prst="bentConnector3">
            <a:avLst>
              <a:gd name="adj1" fmla="val 8352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" name="Google Shape;80;p13">
            <a:hlinkClick r:id="rId17" action="ppaction://hlinksldjump"/>
          </p:cNvPr>
          <p:cNvSpPr/>
          <p:nvPr/>
        </p:nvSpPr>
        <p:spPr>
          <a:xfrm>
            <a:off x="170496" y="3754866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PRODESAL </a:t>
            </a:r>
            <a:endParaRPr sz="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Lago Verde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81" name="Google Shape;81;p13">
            <a:hlinkClick r:id="rId18" action="ppaction://hlinksldjump"/>
          </p:cNvPr>
          <p:cNvSpPr/>
          <p:nvPr/>
        </p:nvSpPr>
        <p:spPr>
          <a:xfrm>
            <a:off x="170496" y="3166041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Oficina Cultura, Deporte y Turismo</a:t>
            </a:r>
            <a:endParaRPr sz="900">
              <a:solidFill>
                <a:srgbClr val="FFFFFF"/>
              </a:solidFill>
            </a:endParaRPr>
          </a:p>
        </p:txBody>
      </p:sp>
      <p:sp>
        <p:nvSpPr>
          <p:cNvPr id="82" name="Google Shape;82;p13">
            <a:hlinkClick r:id="rId19" action="ppaction://hlinksldjump"/>
          </p:cNvPr>
          <p:cNvSpPr/>
          <p:nvPr/>
        </p:nvSpPr>
        <p:spPr>
          <a:xfrm>
            <a:off x="170496" y="4276374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PRODESAL</a:t>
            </a:r>
            <a:endParaRPr sz="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Villa la Tapera</a:t>
            </a:r>
            <a:endParaRPr sz="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" name="Google Shape;83;p13">
            <a:hlinkClick r:id="rId20" action="ppaction://hlinksldjump"/>
          </p:cNvPr>
          <p:cNvSpPr/>
          <p:nvPr/>
        </p:nvSpPr>
        <p:spPr>
          <a:xfrm>
            <a:off x="1129548" y="2895959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Radios Comunales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84" name="Google Shape;84;p13">
            <a:hlinkClick r:id="rId21" action="ppaction://hlinksldjump"/>
          </p:cNvPr>
          <p:cNvSpPr/>
          <p:nvPr/>
        </p:nvSpPr>
        <p:spPr>
          <a:xfrm>
            <a:off x="1129671" y="3633338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Encargado de Logística y Operaciones</a:t>
            </a:r>
            <a:endParaRPr sz="900">
              <a:solidFill>
                <a:srgbClr val="FFFFFF"/>
              </a:solidFill>
            </a:endParaRPr>
          </a:p>
        </p:txBody>
      </p:sp>
      <p:sp>
        <p:nvSpPr>
          <p:cNvPr id="85" name="Google Shape;85;p13">
            <a:hlinkClick r:id="rId22" action="ppaction://hlinksldjump"/>
          </p:cNvPr>
          <p:cNvSpPr/>
          <p:nvPr/>
        </p:nvSpPr>
        <p:spPr>
          <a:xfrm>
            <a:off x="1129671" y="4465532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Fomento Productivo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86" name="Google Shape;86;p13">
            <a:hlinkClick r:id="rId23" action="ppaction://hlinksldjump"/>
          </p:cNvPr>
          <p:cNvSpPr/>
          <p:nvPr/>
        </p:nvSpPr>
        <p:spPr>
          <a:xfrm>
            <a:off x="170447" y="2711912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Jefe Depto. Socia</a:t>
            </a:r>
            <a:r>
              <a:rPr lang="es-419" sz="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endParaRPr sz="900">
              <a:solidFill>
                <a:srgbClr val="FFFFFF"/>
              </a:solidFill>
            </a:endParaRPr>
          </a:p>
        </p:txBody>
      </p:sp>
      <p:cxnSp>
        <p:nvCxnSpPr>
          <p:cNvPr id="87" name="Google Shape;87;p13"/>
          <p:cNvCxnSpPr>
            <a:stCxn id="81" idx="3"/>
            <a:endCxn id="78" idx="2"/>
          </p:cNvCxnSpPr>
          <p:nvPr/>
        </p:nvCxnSpPr>
        <p:spPr>
          <a:xfrm rot="10800000" flipH="1">
            <a:off x="805296" y="2341191"/>
            <a:ext cx="166800" cy="9462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8" name="Google Shape;88;p13"/>
          <p:cNvCxnSpPr>
            <a:stCxn id="80" idx="3"/>
            <a:endCxn id="78" idx="2"/>
          </p:cNvCxnSpPr>
          <p:nvPr/>
        </p:nvCxnSpPr>
        <p:spPr>
          <a:xfrm rot="10800000" flipH="1">
            <a:off x="805296" y="2341116"/>
            <a:ext cx="166800" cy="15351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9" name="Google Shape;89;p13"/>
          <p:cNvCxnSpPr>
            <a:stCxn id="82" idx="3"/>
            <a:endCxn id="78" idx="2"/>
          </p:cNvCxnSpPr>
          <p:nvPr/>
        </p:nvCxnSpPr>
        <p:spPr>
          <a:xfrm rot="10800000" flipH="1">
            <a:off x="805296" y="2341224"/>
            <a:ext cx="166800" cy="20565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0" name="Google Shape;90;p13"/>
          <p:cNvCxnSpPr>
            <a:stCxn id="86" idx="3"/>
            <a:endCxn id="78" idx="2"/>
          </p:cNvCxnSpPr>
          <p:nvPr/>
        </p:nvCxnSpPr>
        <p:spPr>
          <a:xfrm rot="10800000" flipH="1">
            <a:off x="805247" y="2341262"/>
            <a:ext cx="166800" cy="4920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1" name="Google Shape;91;p13"/>
          <p:cNvCxnSpPr>
            <a:stCxn id="83" idx="1"/>
            <a:endCxn id="78" idx="2"/>
          </p:cNvCxnSpPr>
          <p:nvPr/>
        </p:nvCxnSpPr>
        <p:spPr>
          <a:xfrm rot="10800000">
            <a:off x="972048" y="2341109"/>
            <a:ext cx="157500" cy="6762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" name="Google Shape;92;p13"/>
          <p:cNvCxnSpPr>
            <a:stCxn id="78" idx="2"/>
            <a:endCxn id="84" idx="1"/>
          </p:cNvCxnSpPr>
          <p:nvPr/>
        </p:nvCxnSpPr>
        <p:spPr>
          <a:xfrm rot="-5400000" flipH="1">
            <a:off x="344113" y="2969018"/>
            <a:ext cx="1413600" cy="1578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3" name="Google Shape;93;p13"/>
          <p:cNvCxnSpPr>
            <a:stCxn id="78" idx="2"/>
            <a:endCxn id="85" idx="1"/>
          </p:cNvCxnSpPr>
          <p:nvPr/>
        </p:nvCxnSpPr>
        <p:spPr>
          <a:xfrm rot="-5400000" flipH="1">
            <a:off x="-71987" y="3385118"/>
            <a:ext cx="2245800" cy="1578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4" name="Google Shape;94;p13">
            <a:hlinkClick r:id="rId24" action="ppaction://hlinksldjump"/>
          </p:cNvPr>
          <p:cNvSpPr/>
          <p:nvPr/>
        </p:nvSpPr>
        <p:spPr>
          <a:xfrm>
            <a:off x="170496" y="4797852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PRODESAL</a:t>
            </a:r>
            <a:endParaRPr sz="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Villa Amengual</a:t>
            </a:r>
            <a:endParaRPr sz="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5" name="Google Shape;95;p13"/>
          <p:cNvCxnSpPr>
            <a:stCxn id="94" idx="3"/>
            <a:endCxn id="78" idx="2"/>
          </p:cNvCxnSpPr>
          <p:nvPr/>
        </p:nvCxnSpPr>
        <p:spPr>
          <a:xfrm rot="10800000" flipH="1">
            <a:off x="805296" y="2341002"/>
            <a:ext cx="166800" cy="25782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" name="Google Shape;96;p13">
            <a:hlinkClick r:id="rId25" action="ppaction://hlinksldjump"/>
          </p:cNvPr>
          <p:cNvSpPr/>
          <p:nvPr/>
        </p:nvSpPr>
        <p:spPr>
          <a:xfrm>
            <a:off x="4758921" y="2095041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</a:rPr>
              <a:t>Secretario Municipal</a:t>
            </a:r>
            <a:endParaRPr sz="600">
              <a:solidFill>
                <a:srgbClr val="FFFFFF"/>
              </a:solidFill>
            </a:endParaRPr>
          </a:p>
        </p:txBody>
      </p:sp>
      <p:sp>
        <p:nvSpPr>
          <p:cNvPr id="97" name="Google Shape;97;p13">
            <a:hlinkClick r:id="rId26" action="ppaction://hlinksldjump"/>
          </p:cNvPr>
          <p:cNvSpPr/>
          <p:nvPr/>
        </p:nvSpPr>
        <p:spPr>
          <a:xfrm>
            <a:off x="5529617" y="4559144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Bibliotecas Públicas</a:t>
            </a:r>
            <a:endParaRPr sz="1100">
              <a:solidFill>
                <a:srgbClr val="FFFFFF"/>
              </a:solidFill>
            </a:endParaRPr>
          </a:p>
        </p:txBody>
      </p:sp>
      <p:sp>
        <p:nvSpPr>
          <p:cNvPr id="98" name="Google Shape;98;p13">
            <a:hlinkClick r:id="rId27" action="ppaction://hlinksldjump"/>
          </p:cNvPr>
          <p:cNvSpPr/>
          <p:nvPr/>
        </p:nvSpPr>
        <p:spPr>
          <a:xfrm>
            <a:off x="5529617" y="3970319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Transparencia Municipal</a:t>
            </a:r>
            <a:endParaRPr sz="900">
              <a:solidFill>
                <a:srgbClr val="FFFFFF"/>
              </a:solidFill>
            </a:endParaRPr>
          </a:p>
        </p:txBody>
      </p:sp>
      <p:sp>
        <p:nvSpPr>
          <p:cNvPr id="99" name="Google Shape;99;p13">
            <a:hlinkClick r:id="rId28" action="ppaction://hlinksldjump"/>
          </p:cNvPr>
          <p:cNvSpPr/>
          <p:nvPr/>
        </p:nvSpPr>
        <p:spPr>
          <a:xfrm>
            <a:off x="5529617" y="3381494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Oficina de Partes y Archivos</a:t>
            </a:r>
            <a:endParaRPr sz="900">
              <a:solidFill>
                <a:srgbClr val="FFFFFF"/>
              </a:solidFill>
            </a:endParaRPr>
          </a:p>
        </p:txBody>
      </p:sp>
      <p:cxnSp>
        <p:nvCxnSpPr>
          <p:cNvPr id="100" name="Google Shape;100;p13"/>
          <p:cNvCxnSpPr>
            <a:stCxn id="97" idx="1"/>
            <a:endCxn id="96" idx="2"/>
          </p:cNvCxnSpPr>
          <p:nvPr/>
        </p:nvCxnSpPr>
        <p:spPr>
          <a:xfrm rot="10800000">
            <a:off x="5076317" y="2337794"/>
            <a:ext cx="453300" cy="23427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" name="Google Shape;101;p13"/>
          <p:cNvCxnSpPr>
            <a:stCxn id="98" idx="1"/>
            <a:endCxn id="96" idx="2"/>
          </p:cNvCxnSpPr>
          <p:nvPr/>
        </p:nvCxnSpPr>
        <p:spPr>
          <a:xfrm rot="10800000">
            <a:off x="5076317" y="2337869"/>
            <a:ext cx="453300" cy="17538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2" name="Google Shape;102;p13"/>
          <p:cNvCxnSpPr>
            <a:stCxn id="99" idx="1"/>
            <a:endCxn id="96" idx="2"/>
          </p:cNvCxnSpPr>
          <p:nvPr/>
        </p:nvCxnSpPr>
        <p:spPr>
          <a:xfrm rot="10800000">
            <a:off x="5076317" y="2337644"/>
            <a:ext cx="453300" cy="1165200"/>
          </a:xfrm>
          <a:prstGeom prst="bentConnector2">
            <a:avLst/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3" name="Google Shape;103;p13"/>
          <p:cNvCxnSpPr>
            <a:stCxn id="96" idx="0"/>
            <a:endCxn id="55" idx="2"/>
          </p:cNvCxnSpPr>
          <p:nvPr/>
        </p:nvCxnSpPr>
        <p:spPr>
          <a:xfrm rot="5400000" flipH="1">
            <a:off x="3830871" y="849591"/>
            <a:ext cx="1713300" cy="777600"/>
          </a:xfrm>
          <a:prstGeom prst="bentConnector3">
            <a:avLst>
              <a:gd name="adj1" fmla="val 8114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4" name="Google Shape;104;p13">
            <a:hlinkClick r:id="rId29" action="ppaction://hlinksldjump"/>
          </p:cNvPr>
          <p:cNvSpPr/>
          <p:nvPr/>
        </p:nvSpPr>
        <p:spPr>
          <a:xfrm>
            <a:off x="5382141" y="2595538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</a:rPr>
              <a:t>Oficina de Proyectos</a:t>
            </a:r>
            <a:endParaRPr sz="600">
              <a:solidFill>
                <a:srgbClr val="FFFFFF"/>
              </a:solidFill>
            </a:endParaRPr>
          </a:p>
        </p:txBody>
      </p:sp>
      <p:sp>
        <p:nvSpPr>
          <p:cNvPr id="105" name="Google Shape;105;p13">
            <a:hlinkClick r:id="rId6" action="ppaction://hlinksldjump"/>
          </p:cNvPr>
          <p:cNvSpPr/>
          <p:nvPr/>
        </p:nvSpPr>
        <p:spPr>
          <a:xfrm>
            <a:off x="6885554" y="2094944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00">
                <a:solidFill>
                  <a:srgbClr val="FFFFFF"/>
                </a:solidFill>
              </a:rPr>
              <a:t>Dirección Secretaria de Planificación Comunal</a:t>
            </a:r>
            <a:endParaRPr sz="400">
              <a:solidFill>
                <a:srgbClr val="FFFFFF"/>
              </a:solidFill>
            </a:endParaRPr>
          </a:p>
        </p:txBody>
      </p:sp>
      <p:sp>
        <p:nvSpPr>
          <p:cNvPr id="106" name="Google Shape;106;p13">
            <a:hlinkClick r:id="rId30" action="ppaction://hlinksldjump"/>
          </p:cNvPr>
          <p:cNvSpPr/>
          <p:nvPr/>
        </p:nvSpPr>
        <p:spPr>
          <a:xfrm>
            <a:off x="6141451" y="2595535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Mantencion Areas Verdes</a:t>
            </a:r>
            <a:endParaRPr sz="1000">
              <a:solidFill>
                <a:srgbClr val="FFFFFF"/>
              </a:solidFill>
            </a:endParaRPr>
          </a:p>
        </p:txBody>
      </p:sp>
      <p:cxnSp>
        <p:nvCxnSpPr>
          <p:cNvPr id="107" name="Google Shape;107;p13"/>
          <p:cNvCxnSpPr>
            <a:stCxn id="106" idx="0"/>
            <a:endCxn id="105" idx="2"/>
          </p:cNvCxnSpPr>
          <p:nvPr/>
        </p:nvCxnSpPr>
        <p:spPr>
          <a:xfrm rot="5400000" flipH="1" flipV="1">
            <a:off x="6701957" y="2094539"/>
            <a:ext cx="257891" cy="744103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8" name="Google Shape;108;p13"/>
          <p:cNvCxnSpPr>
            <a:stCxn id="104" idx="0"/>
            <a:endCxn id="105" idx="2"/>
          </p:cNvCxnSpPr>
          <p:nvPr/>
        </p:nvCxnSpPr>
        <p:spPr>
          <a:xfrm rot="5400000" flipH="1" flipV="1">
            <a:off x="6322300" y="1714885"/>
            <a:ext cx="257894" cy="1503413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9" name="Google Shape;109;p13"/>
          <p:cNvCxnSpPr>
            <a:stCxn id="105" idx="0"/>
            <a:endCxn id="55" idx="2"/>
          </p:cNvCxnSpPr>
          <p:nvPr/>
        </p:nvCxnSpPr>
        <p:spPr>
          <a:xfrm rot="16200000" flipV="1">
            <a:off x="4894245" y="-213765"/>
            <a:ext cx="1713144" cy="2904274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0" name="Google Shape;110;p13">
            <a:hlinkClick r:id="rId31" action="ppaction://hlinksldjump"/>
          </p:cNvPr>
          <p:cNvSpPr/>
          <p:nvPr/>
        </p:nvSpPr>
        <p:spPr>
          <a:xfrm>
            <a:off x="7629640" y="2595555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Movilización y Taller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111" name="Google Shape;111;p13">
            <a:hlinkClick r:id="rId32" action="ppaction://hlinksldjump"/>
          </p:cNvPr>
          <p:cNvSpPr/>
          <p:nvPr/>
        </p:nvSpPr>
        <p:spPr>
          <a:xfrm>
            <a:off x="8373746" y="2595555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Bodega Municipal</a:t>
            </a:r>
            <a:endParaRPr sz="1000">
              <a:solidFill>
                <a:srgbClr val="FFFFFF"/>
              </a:solidFill>
            </a:endParaRPr>
          </a:p>
        </p:txBody>
      </p:sp>
      <p:cxnSp>
        <p:nvCxnSpPr>
          <p:cNvPr id="112" name="Google Shape;112;p13"/>
          <p:cNvCxnSpPr>
            <a:stCxn id="111" idx="0"/>
            <a:endCxn id="105" idx="2"/>
          </p:cNvCxnSpPr>
          <p:nvPr/>
        </p:nvCxnSpPr>
        <p:spPr>
          <a:xfrm rot="16200000" flipV="1">
            <a:off x="7818095" y="1722504"/>
            <a:ext cx="257911" cy="1488192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3" name="Google Shape;113;p13"/>
          <p:cNvCxnSpPr>
            <a:stCxn id="110" idx="0"/>
            <a:endCxn id="105" idx="2"/>
          </p:cNvCxnSpPr>
          <p:nvPr/>
        </p:nvCxnSpPr>
        <p:spPr>
          <a:xfrm rot="16200000" flipV="1">
            <a:off x="7446042" y="2094557"/>
            <a:ext cx="257911" cy="744086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4" name="Google Shape;114;p13">
            <a:hlinkClick r:id="rId33" action="ppaction://hlinksldjump"/>
          </p:cNvPr>
          <p:cNvSpPr/>
          <p:nvPr/>
        </p:nvSpPr>
        <p:spPr>
          <a:xfrm>
            <a:off x="8388082" y="2110603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Dirección de Control</a:t>
            </a:r>
            <a:endParaRPr sz="1000">
              <a:solidFill>
                <a:srgbClr val="FFFFFF"/>
              </a:solidFill>
            </a:endParaRPr>
          </a:p>
        </p:txBody>
      </p:sp>
      <p:cxnSp>
        <p:nvCxnSpPr>
          <p:cNvPr id="115" name="Google Shape;115;p13"/>
          <p:cNvCxnSpPr>
            <a:stCxn id="114" idx="0"/>
            <a:endCxn id="55" idx="2"/>
          </p:cNvCxnSpPr>
          <p:nvPr/>
        </p:nvCxnSpPr>
        <p:spPr>
          <a:xfrm rot="5400000" flipH="1">
            <a:off x="5637682" y="-957197"/>
            <a:ext cx="1728900" cy="4406700"/>
          </a:xfrm>
          <a:prstGeom prst="bentConnector3">
            <a:avLst>
              <a:gd name="adj1" fmla="val 8981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p13">
            <a:hlinkClick r:id="rId34" action="ppaction://hlinksldjump"/>
          </p:cNvPr>
          <p:cNvSpPr/>
          <p:nvPr/>
        </p:nvSpPr>
        <p:spPr>
          <a:xfrm>
            <a:off x="6885554" y="2595538"/>
            <a:ext cx="634800" cy="2427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600">
                <a:solidFill>
                  <a:srgbClr val="FFFFFF"/>
                </a:solidFill>
              </a:rPr>
              <a:t>Auxiliares Municipales</a:t>
            </a:r>
            <a:endParaRPr sz="600">
              <a:solidFill>
                <a:srgbClr val="FFFFFF"/>
              </a:solidFill>
            </a:endParaRPr>
          </a:p>
        </p:txBody>
      </p:sp>
      <p:cxnSp>
        <p:nvCxnSpPr>
          <p:cNvPr id="117" name="Google Shape;117;p13"/>
          <p:cNvCxnSpPr>
            <a:stCxn id="116" idx="0"/>
            <a:endCxn id="105" idx="2"/>
          </p:cNvCxnSpPr>
          <p:nvPr/>
        </p:nvCxnSpPr>
        <p:spPr>
          <a:xfrm rot="5400000" flipH="1" flipV="1">
            <a:off x="7074007" y="2466591"/>
            <a:ext cx="257894" cy="127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2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188" name="Google Shape;188;p22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chemeClr val="hlink"/>
                </a:solidFill>
                <a:hlinkClick r:id="rId5"/>
              </a:rPr>
              <a:t>partes@lagoverdeaysen.cl</a:t>
            </a:r>
            <a:r>
              <a:rPr lang="es-419" sz="1800" dirty="0">
                <a:solidFill>
                  <a:schemeClr val="dk2"/>
                </a:solidFill>
              </a:rPr>
              <a:t>  Teléfono: 672-217345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Partes y Archivos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89" name="Google Shape;189;p22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Victoria Oyarzo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3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3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196" name="Google Shape;196;p23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chemeClr val="hlink"/>
                </a:solidFill>
                <a:hlinkClick r:id="rId5"/>
              </a:rPr>
              <a:t>permisos.circulacion@lagoverdeaysen.cl</a:t>
            </a:r>
            <a:r>
              <a:rPr lang="es-419" sz="1800" dirty="0">
                <a:solidFill>
                  <a:schemeClr val="dk2"/>
                </a:solidFill>
              </a:rPr>
              <a:t> Teléfono: 672-217339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Permisos de Circulación 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97" name="Google Shape;197;p23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Jorge Lastra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4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4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204" name="Google Shape;204;p24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chemeClr val="hlink"/>
                </a:solidFill>
                <a:hlinkClick r:id="rId5"/>
              </a:rPr>
              <a:t>tesoreria@lagoverdeaysen.cl</a:t>
            </a:r>
            <a:r>
              <a:rPr lang="es-419" sz="1800" dirty="0">
                <a:solidFill>
                  <a:srgbClr val="0097A7"/>
                </a:solidFill>
              </a:rPr>
              <a:t> </a:t>
            </a:r>
            <a:r>
              <a:rPr lang="es-419" sz="1800" dirty="0">
                <a:solidFill>
                  <a:schemeClr val="dk2"/>
                </a:solidFill>
              </a:rPr>
              <a:t>Teléfono: 672-217335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Tesorería Municipal.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05" name="Google Shape;205;p24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Mónica Millacura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5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5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212" name="Google Shape;212;p25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chemeClr val="hlink"/>
                </a:solidFill>
                <a:hlinkClick r:id="rId5"/>
              </a:rPr>
              <a:t>personal@lagoverdeaysen.cl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Personal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13" name="Google Shape;213;p25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Jessica Subiabre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6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6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220" name="Google Shape;220;p26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chemeClr val="hlink"/>
                </a:solidFill>
                <a:hlinkClick r:id="rId5"/>
              </a:rPr>
              <a:t>adquisiciones@lagoverdeaysen.cl</a:t>
            </a:r>
            <a:r>
              <a:rPr lang="es-419" sz="1800" dirty="0">
                <a:solidFill>
                  <a:schemeClr val="dk2"/>
                </a:solidFill>
              </a:rPr>
              <a:t> Teléfono: 672-217335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Adquisiciones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21" name="Google Shape;221;p26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Macarena Solís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27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7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228" name="Google Shape;228;p27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chemeClr val="hlink"/>
                </a:solidFill>
                <a:hlinkClick r:id="rId5"/>
              </a:rPr>
              <a:t>veronica.mamani@lagoverdeaysen.cl</a:t>
            </a:r>
            <a:r>
              <a:rPr lang="es-419" sz="1800" dirty="0">
                <a:solidFill>
                  <a:schemeClr val="dk2"/>
                </a:solidFill>
              </a:rPr>
              <a:t> Teléfono: 672-217341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Social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29" name="Google Shape;229;p27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Verónica Mamani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28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8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236" name="Google Shape;236;p28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chemeClr val="hlink"/>
                </a:solidFill>
                <a:hlinkClick r:id="rId5"/>
              </a:rPr>
              <a:t>informatico@lagoverdeaysen.cl</a:t>
            </a:r>
            <a:r>
              <a:rPr lang="es-419" sz="1800" dirty="0">
                <a:solidFill>
                  <a:schemeClr val="dk2"/>
                </a:solidFill>
              </a:rPr>
              <a:t> Teléfono: 672-217337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Informática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37" name="Google Shape;237;p28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Jimmy Hernández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29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9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244" name="Google Shape;244;p29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chemeClr val="hlink"/>
                </a:solidFill>
                <a:hlinkClick r:id="rId5"/>
              </a:rPr>
              <a:t>estefania.araya@lagoverdeaysen.cl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Fomento Productivo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45" name="Google Shape;245;p29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Estefanía Araya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0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0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252" name="Google Shape;252;p30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chemeClr val="hlink"/>
                </a:solidFill>
                <a:hlinkClick r:id="rId5"/>
              </a:rPr>
              <a:t>juan.delahoz@lagoverdeaysen.cl</a:t>
            </a:r>
            <a:r>
              <a:rPr lang="es-419" sz="1800" dirty="0">
                <a:solidFill>
                  <a:schemeClr val="dk2"/>
                </a:solidFill>
              </a:rPr>
              <a:t> Teléfono: 672-217341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Deporte y Cultura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53" name="Google Shape;253;p30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Claudio de la Hoz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31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1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260" name="Google Shape;260;p31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chemeClr val="hlink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  <a:hlinkClick r:id="rId5"/>
              </a:rPr>
              <a:t>transparencia@lagoverdeaysen.cl</a:t>
            </a:r>
            <a:endParaRPr sz="1800" u="sng" dirty="0">
              <a:solidFill>
                <a:srgbClr val="0097A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800" dirty="0">
                <a:solidFill>
                  <a:schemeClr val="dk2"/>
                </a:solidFill>
              </a:rPr>
              <a:t>Área: Transparencia Municipal</a:t>
            </a:r>
            <a:endParaRPr sz="1300" dirty="0">
              <a:solidFill>
                <a:srgbClr val="0097A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61" name="Google Shape;261;p31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Gloria Beecher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4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4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Regresar</a:t>
            </a:r>
            <a:endParaRPr/>
          </a:p>
        </p:txBody>
      </p:sp>
      <p:sp>
        <p:nvSpPr>
          <p:cNvPr id="124" name="Google Shape;124;p14"/>
          <p:cNvSpPr txBox="1"/>
          <p:nvPr/>
        </p:nvSpPr>
        <p:spPr>
          <a:xfrm>
            <a:off x="739325" y="2188800"/>
            <a:ext cx="7756200" cy="25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900" dirty="0">
                <a:solidFill>
                  <a:schemeClr val="dk2"/>
                </a:solidFill>
              </a:rPr>
              <a:t>El alcalde es la máxima autoridad de la Municipalidad y en tal calidad le corresponderá su dirección y administración superior y la supervigilancia de su funcionamiento.</a:t>
            </a: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900" dirty="0">
                <a:solidFill>
                  <a:schemeClr val="dk2"/>
                </a:solidFill>
              </a:rPr>
              <a:t>Facultades, funciones y atribuciones del Alcalde</a:t>
            </a: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900" dirty="0">
                <a:solidFill>
                  <a:schemeClr val="dk2"/>
                </a:solidFill>
              </a:rPr>
              <a:t>a) Representar judicial y extrajudicialmente a la municipalidad.</a:t>
            </a: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900" dirty="0">
                <a:solidFill>
                  <a:schemeClr val="dk2"/>
                </a:solidFill>
              </a:rPr>
              <a:t>b) Proponer al concejo la organización interna de la municipalidad.</a:t>
            </a: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900" dirty="0">
                <a:solidFill>
                  <a:schemeClr val="dk2"/>
                </a:solidFill>
              </a:rPr>
              <a:t>c) Nombrar y remover a los funcionarios de su dependencia de acuerdo con las normas estatutarias que los rijan.</a:t>
            </a: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900" dirty="0">
                <a:solidFill>
                  <a:schemeClr val="dk2"/>
                </a:solidFill>
              </a:rPr>
              <a:t>d) Velar por la observancia del principio de la probidad administrativa dentro del municipio y aplicar medidas disciplinarias al personal de su dependencia, en conformidad con las normas estatutarias que lo rijan.</a:t>
            </a: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900" dirty="0">
                <a:solidFill>
                  <a:schemeClr val="dk2"/>
                </a:solidFill>
              </a:rPr>
              <a:t>e) Administrar los recursos financieros de la municipalidad, de acuerdo con las normas sobre administración financiera del Estado, Art. 56, 63, 64, 65, 67 y 68 Ley N°18.695 Orgánica Constitucional  de Municipalidades.</a:t>
            </a:r>
            <a:endParaRPr sz="9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-419" sz="900" dirty="0">
                <a:solidFill>
                  <a:schemeClr val="dk2"/>
                </a:solidFill>
              </a:rPr>
            </a:br>
            <a:r>
              <a:rPr lang="es-419" sz="900" dirty="0">
                <a:solidFill>
                  <a:schemeClr val="dk2"/>
                </a:solidFill>
              </a:rPr>
              <a:t>Contacto: 672-217343</a:t>
            </a:r>
            <a:endParaRPr sz="900" dirty="0">
              <a:solidFill>
                <a:schemeClr val="dk2"/>
              </a:solidFill>
            </a:endParaRPr>
          </a:p>
        </p:txBody>
      </p:sp>
      <p:sp>
        <p:nvSpPr>
          <p:cNvPr id="125" name="Google Shape;125;p14"/>
          <p:cNvSpPr txBox="1"/>
          <p:nvPr/>
        </p:nvSpPr>
        <p:spPr>
          <a:xfrm>
            <a:off x="739325" y="1745769"/>
            <a:ext cx="2925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Nelson Opazo López</a:t>
            </a: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F6A165B-42CE-48A1-B4E1-9164AD579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325" y="208650"/>
            <a:ext cx="1269021" cy="149975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3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2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268" name="Google Shape;268;p32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rgbClr val="0097A7"/>
                </a:solidFill>
              </a:rPr>
              <a:t>delegacion.tapera@gmail.com</a:t>
            </a:r>
            <a:endParaRPr sz="1800" u="sng" dirty="0">
              <a:solidFill>
                <a:srgbClr val="0097A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Delegada Municipal Villa La Tapera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69" name="Google Shape;269;p32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Eliana Valenzuela 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33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3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276" name="Google Shape;276;p33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rgbClr val="0097A7"/>
                </a:solidFill>
              </a:rPr>
              <a:t>afilagoverde@gmail.com</a:t>
            </a:r>
            <a:endParaRPr sz="1800" u="sng" dirty="0">
              <a:solidFill>
                <a:srgbClr val="0097A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Delegada Municipal Villa Amengual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77" name="Google Shape;277;p33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Mónica Bahamondes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34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34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284" name="Google Shape;284;p34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chemeClr val="hlink"/>
                </a:solidFill>
                <a:hlinkClick r:id="rId5"/>
              </a:rPr>
              <a:t>willy.atton@lagoverdeaysen.cl</a:t>
            </a:r>
            <a:r>
              <a:rPr lang="es-419" sz="1800" dirty="0">
                <a:solidFill>
                  <a:schemeClr val="dk1"/>
                </a:solidFill>
              </a:rPr>
              <a:t> </a:t>
            </a:r>
            <a:r>
              <a:rPr lang="es-419" sz="1800" dirty="0">
                <a:solidFill>
                  <a:schemeClr val="dk2"/>
                </a:solidFill>
              </a:rPr>
              <a:t>Teléfono</a:t>
            </a:r>
            <a:r>
              <a:rPr lang="es-419" sz="1800" dirty="0">
                <a:solidFill>
                  <a:schemeClr val="dk1"/>
                </a:solidFill>
              </a:rPr>
              <a:t>:</a:t>
            </a:r>
            <a:r>
              <a:rPr lang="es-419" sz="1800" dirty="0">
                <a:solidFill>
                  <a:schemeClr val="dk2"/>
                </a:solidFill>
              </a:rPr>
              <a:t> 672-217349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Director de Emergencia y Seguridad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85" name="Google Shape;285;p34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Willy Atton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35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5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292" name="Google Shape;292;p35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Biblioteca Municipal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293" name="Google Shape;293;p35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2"/>
                </a:solidFill>
              </a:rPr>
              <a:t>Secretario Municipal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36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6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300" name="Google Shape;300;p36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Bodega Municipal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301" name="Google Shape;301;p36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2"/>
                </a:solidFill>
              </a:rPr>
              <a:t>Gloria Cárdenas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37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7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308" name="Google Shape;308;p37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Oficina de Proyectos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309" name="Google Shape;309;p37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2"/>
                </a:solidFill>
              </a:rPr>
              <a:t>Miguel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38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8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316" name="Google Shape;316;p38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Contacto:672-217345</a:t>
            </a:r>
            <a:br>
              <a:rPr lang="es-419" sz="1800" dirty="0">
                <a:solidFill>
                  <a:schemeClr val="dk2"/>
                </a:solidFill>
              </a:rPr>
            </a:br>
            <a:r>
              <a:rPr lang="es-419" sz="1800" dirty="0">
                <a:solidFill>
                  <a:schemeClr val="dk2"/>
                </a:solidFill>
              </a:rPr>
              <a:t>Área: Mantención Áreas Verdes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317" name="Google Shape;317;p38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2"/>
                </a:solidFill>
              </a:rPr>
              <a:t>Alex Hermosilla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9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9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324" name="Google Shape;324;p39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Contacto:672-217336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Auxiliares Municipales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325" name="Google Shape;325;p39"/>
          <p:cNvSpPr txBox="1"/>
          <p:nvPr/>
        </p:nvSpPr>
        <p:spPr>
          <a:xfrm>
            <a:off x="467250" y="353436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2"/>
                </a:solidFill>
              </a:rPr>
              <a:t>Personal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40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40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332" name="Google Shape;332;p40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Teléfono: 672217350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Movilización y Taller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333" name="Google Shape;333;p40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2"/>
                </a:solidFill>
              </a:rPr>
              <a:t>Pedro Bastias Hoffman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1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41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340" name="Google Shape;340;p41"/>
          <p:cNvSpPr txBox="1"/>
          <p:nvPr/>
        </p:nvSpPr>
        <p:spPr>
          <a:xfrm>
            <a:off x="512525" y="1184675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419" sz="1800" dirty="0">
                <a:solidFill>
                  <a:schemeClr val="dk2"/>
                </a:solidFill>
              </a:rPr>
              <a:t>Contacto:672-217341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Radios Comunales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341" name="Google Shape;341;p41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dk2"/>
                </a:solidFill>
              </a:rPr>
              <a:t>Patricia San Martin- Lago Verde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 err="1">
                <a:solidFill>
                  <a:schemeClr val="dk2"/>
                </a:solidFill>
              </a:rPr>
              <a:t>Maria</a:t>
            </a:r>
            <a:r>
              <a:rPr lang="es-ES" sz="1800" dirty="0">
                <a:solidFill>
                  <a:schemeClr val="dk2"/>
                </a:solidFill>
              </a:rPr>
              <a:t> Muñoz- Villa Amengual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dk2"/>
                </a:solidFill>
              </a:rPr>
              <a:t>Lorena Flores- Villa la Tapera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5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5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132" name="Google Shape;132;p15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Artículo 14°: Los Juzgados de Policía Local dependen administrativamente de la Municipalidad y el Juez,  disciplinariamente de la Corte de Apelaciones respectiva. Los Juzgados de Policía Local tienen por objeto administrar justicia en el territorio jurisdiccional que corresponde a la comuna de Lago Verde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33" name="Google Shape;133;p15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Rodolfo Knopke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4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2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348" name="Google Shape;348;p42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Contacto:672-217341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Encargado de Logística y Operaciones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349" name="Google Shape;349;p42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2"/>
                </a:solidFill>
              </a:rPr>
              <a:t>Carlos Oyarzo 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43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3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356" name="Google Shape;356;p43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419" sz="1800" dirty="0">
                <a:solidFill>
                  <a:schemeClr val="dk2"/>
                </a:solidFill>
              </a:rPr>
              <a:t>Contacto:672-217341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PRODESAL Lago Verde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357" name="Google Shape;357;p43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2"/>
                </a:solidFill>
              </a:rPr>
              <a:t>Guillermo Seguel 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44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4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364" name="Google Shape;364;p44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419" sz="1800" dirty="0">
                <a:solidFill>
                  <a:schemeClr val="dk2"/>
                </a:solidFill>
              </a:rPr>
              <a:t>Contacto:672-217341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PRODESAL Villa Amengual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365" name="Google Shape;365;p44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2"/>
                </a:solidFill>
              </a:rPr>
              <a:t>Julieta Sanhueza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45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45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372" name="Google Shape;372;p45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419" sz="1800" dirty="0">
                <a:solidFill>
                  <a:schemeClr val="dk2"/>
                </a:solidFill>
              </a:rPr>
              <a:t>Contacto:672-217341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Área: PRODESAL Villa la Tapera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373" name="Google Shape;373;p45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2"/>
                </a:solidFill>
              </a:rPr>
              <a:t>Julieta Sanhueza 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6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6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140" name="Google Shape;140;p16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El Administrador Municipal tiene por objeto ser el colaborador directo del Alcalde en las tareas de coordinación y gestión permanente del municipio y en la elaboración y seguimiento del plan anual de acción municipal y ejercerá las atribuciones que señale este Reglamento Municipal y las que le delegue el alcalde, siempre que estén vinculadas con la naturaleza de su cargo.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672-217342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41" name="Google Shape;141;p16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Pedro Fuentealba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7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7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148" name="Google Shape;148;p17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800" dirty="0">
                <a:solidFill>
                  <a:schemeClr val="dk2"/>
                </a:solidFill>
              </a:rPr>
              <a:t>La Secretaría Municipal estará a cargo de un Secretario Municipal que tendrá las siguientes funciones: 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800" dirty="0">
                <a:solidFill>
                  <a:schemeClr val="dk2"/>
                </a:solidFill>
              </a:rPr>
              <a:t>a) Dirigir las actividades de secretaría administrativa del alcalde y del concejo.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800" dirty="0">
                <a:solidFill>
                  <a:schemeClr val="dk2"/>
                </a:solidFill>
              </a:rPr>
              <a:t>b) Desempeñarse como ministro de fe en todas las actuaciones municipales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672-217344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49" name="Google Shape;149;p17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Eduardo Vega Gaete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8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8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156" name="Google Shape;156;p18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dirty="0">
                <a:solidFill>
                  <a:schemeClr val="dk2"/>
                </a:solidFill>
              </a:rPr>
              <a:t>Desempeñará funciones de asesoría del alcalde y del concejo, en materias de estudios y evaluación, propias de las competencias del órgano municipal. 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dirty="0">
                <a:solidFill>
                  <a:schemeClr val="dk2"/>
                </a:solidFill>
              </a:rPr>
              <a:t>En tal carácter, le corresponden las siguientes funciones: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dirty="0">
                <a:solidFill>
                  <a:schemeClr val="dk2"/>
                </a:solidFill>
              </a:rPr>
              <a:t>a) Servir de secretaría técnica permanente del alcalde y del concejo en la formulación de la estrategia municipal, como asimismo de las políticas, planes, programas y proyectos de desarrollo de la comuna.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dirty="0">
                <a:solidFill>
                  <a:schemeClr val="dk2"/>
                </a:solidFill>
              </a:rPr>
              <a:t>b) Asesorar al alcalde en la elaboración de los proyectos de plan comunal de desarrollo y de presupuesto municipal.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dirty="0">
                <a:solidFill>
                  <a:schemeClr val="dk2"/>
                </a:solidFill>
              </a:rPr>
              <a:t>c) Evaluar el cumplimiento de los planes, programas, proyectos, inversiones y el presupuesto municipal, e informar sobre estas materias al concejo, a lo menos semestralmente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dirty="0">
                <a:solidFill>
                  <a:schemeClr val="dk2"/>
                </a:solidFill>
              </a:rPr>
              <a:t>Contacto: 672-217345</a:t>
            </a:r>
            <a:endParaRPr sz="1600" dirty="0">
              <a:solidFill>
                <a:schemeClr val="dk2"/>
              </a:solidFill>
            </a:endParaRPr>
          </a:p>
        </p:txBody>
      </p:sp>
      <p:sp>
        <p:nvSpPr>
          <p:cNvPr id="157" name="Google Shape;157;p18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Alex Hermosilla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19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9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164" name="Google Shape;164;p19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800" dirty="0">
                <a:solidFill>
                  <a:schemeClr val="dk2"/>
                </a:solidFill>
              </a:rPr>
              <a:t>a)  Asesorar al alcalde y, también, al concejo en la promoción del desarrollo comunitario.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800" dirty="0">
                <a:solidFill>
                  <a:schemeClr val="dk2"/>
                </a:solidFill>
              </a:rPr>
              <a:t>b)  Prestar asesoría técnica a las organizaciones comunitarias, fomentar su desarrollo y legalización, y promover su efectiva participación en el municipio.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800" dirty="0">
                <a:solidFill>
                  <a:schemeClr val="dk2"/>
                </a:solidFill>
              </a:rPr>
              <a:t>c)  Proponer y ejecutar, dentro de su ámbito y cuando corresponda, medidas tendientes a materializar acciones relacionadas con salud pública, protección del medio ambiente, educación y cultura, capacitación laboral, deporte y recreación, promoción del empleo, fomento productivo local y turismo.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800" dirty="0">
                <a:solidFill>
                  <a:schemeClr val="dk2"/>
                </a:solidFill>
              </a:rPr>
              <a:t>Contacto: </a:t>
            </a:r>
            <a:r>
              <a:rPr lang="es-419" sz="1800" u="sng" dirty="0">
                <a:solidFill>
                  <a:srgbClr val="0097A7"/>
                </a:solidFill>
              </a:rPr>
              <a:t>rvaldes.lagoverde@gmail.com</a:t>
            </a:r>
            <a:r>
              <a:rPr lang="es-419" sz="1800" dirty="0">
                <a:solidFill>
                  <a:schemeClr val="dk2"/>
                </a:solidFill>
              </a:rPr>
              <a:t> Teléfono: 672-217341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65" name="Google Shape;165;p19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Rodrigo Valdés Zúñiga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0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0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172" name="Google Shape;172;p20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800" dirty="0">
                <a:solidFill>
                  <a:schemeClr val="dk2"/>
                </a:solidFill>
              </a:rPr>
              <a:t>a) Realizar la auditoría operativa interna de la municipalidad, con el objeto de fiscalizar la legalidad de su actuación.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800" dirty="0">
                <a:solidFill>
                  <a:schemeClr val="dk2"/>
                </a:solidFill>
              </a:rPr>
              <a:t>b) Controlar la ejecución financiera y presupuestaria municipal.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800" dirty="0">
                <a:solidFill>
                  <a:schemeClr val="dk2"/>
                </a:solidFill>
              </a:rPr>
              <a:t>c) Representar al alcalde los actos municipales que estime ilegales, informando de ello al concejo, para cuyo objeto tendrá acceso a toda la información disponible.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672-217338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73" name="Google Shape;173;p20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Luis Bascuñán Morales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1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2400" y="696700"/>
            <a:ext cx="8839204" cy="34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1">
            <a:hlinkClick r:id="rId4" action="ppaction://hlinksldjump"/>
          </p:cNvPr>
          <p:cNvSpPr/>
          <p:nvPr/>
        </p:nvSpPr>
        <p:spPr>
          <a:xfrm>
            <a:off x="7724325" y="208650"/>
            <a:ext cx="1054500" cy="488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/>
              <a:t>Regresar</a:t>
            </a:r>
            <a:endParaRPr dirty="0"/>
          </a:p>
        </p:txBody>
      </p:sp>
      <p:sp>
        <p:nvSpPr>
          <p:cNvPr id="180" name="Google Shape;180;p21"/>
          <p:cNvSpPr txBox="1"/>
          <p:nvPr/>
        </p:nvSpPr>
        <p:spPr>
          <a:xfrm>
            <a:off x="455850" y="843650"/>
            <a:ext cx="8220900" cy="3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500" dirty="0">
                <a:solidFill>
                  <a:schemeClr val="dk2"/>
                </a:solidFill>
              </a:rPr>
              <a:t>a) Asesorar al alcalde en la administración del personal de la municipalidad. 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500" dirty="0">
                <a:solidFill>
                  <a:schemeClr val="dk2"/>
                </a:solidFill>
              </a:rPr>
              <a:t>b) Asesorar al alcalde en la administración financiera de los bienes municipales, para lo cual le corresponderá específicamente: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500" dirty="0">
                <a:solidFill>
                  <a:schemeClr val="dk2"/>
                </a:solidFill>
              </a:rPr>
              <a:t>1.- Estudiar, calcular, proponer y regular la percepción de cualquier tipo de ingresos municipales.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500" dirty="0">
                <a:solidFill>
                  <a:schemeClr val="dk2"/>
                </a:solidFill>
              </a:rPr>
              <a:t>2.- Colaborar con la Secretaría Comunal de Planificación en la elaboración del presupuesto municipal.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500" dirty="0">
                <a:solidFill>
                  <a:schemeClr val="dk2"/>
                </a:solidFill>
              </a:rPr>
              <a:t>3.- Visar los decretos de pago.... más Art. 27 Ley N°18.695 Orgánica Constitucional de Municipalidades.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Contacto: 672-217336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81" name="Google Shape;181;p21"/>
          <p:cNvSpPr txBox="1"/>
          <p:nvPr/>
        </p:nvSpPr>
        <p:spPr>
          <a:xfrm>
            <a:off x="512525" y="174625"/>
            <a:ext cx="7053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dirty="0">
                <a:solidFill>
                  <a:schemeClr val="dk2"/>
                </a:solidFill>
              </a:rPr>
              <a:t>Marly Triviño Andrade(s)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1198</Words>
  <Application>Microsoft Office PowerPoint</Application>
  <PresentationFormat>Presentación en pantalla (16:9)</PresentationFormat>
  <Paragraphs>213</Paragraphs>
  <Slides>33</Slides>
  <Notes>33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6" baseType="lpstr">
      <vt:lpstr>Arial</vt:lpstr>
      <vt:lpstr>Roboto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TRANSPARENCIA</dc:creator>
  <cp:lastModifiedBy>Santiago Vivanco Espinoza</cp:lastModifiedBy>
  <cp:revision>4</cp:revision>
  <dcterms:modified xsi:type="dcterms:W3CDTF">2024-05-15T18:38:53Z</dcterms:modified>
</cp:coreProperties>
</file>